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78" r:id="rId2"/>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28" autoAdjust="0"/>
    <p:restoredTop sz="94575" autoAdjust="0"/>
  </p:normalViewPr>
  <p:slideViewPr>
    <p:cSldViewPr snapToGrid="0">
      <p:cViewPr>
        <p:scale>
          <a:sx n="75" d="100"/>
          <a:sy n="75" d="100"/>
        </p:scale>
        <p:origin x="-2238" y="-4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0" d="100"/>
          <a:sy n="40" d="100"/>
        </p:scale>
        <p:origin x="-1542" y="-10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7651" name="Rectangle 3"/>
          <p:cNvSpPr>
            <a:spLocks noGrp="1" noChangeArrowheads="1"/>
          </p:cNvSpPr>
          <p:nvPr>
            <p:ph type="dt" idx="1"/>
          </p:nvPr>
        </p:nvSpPr>
        <p:spPr bwMode="auto">
          <a:xfrm>
            <a:off x="3884613" y="0"/>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7652" name="Rectangle 4"/>
          <p:cNvSpPr>
            <a:spLocks noGrp="1" noRot="1" noChangeAspect="1" noChangeArrowheads="1" noTextEdit="1"/>
          </p:cNvSpPr>
          <p:nvPr>
            <p:ph type="sldImg" idx="2"/>
          </p:nvPr>
        </p:nvSpPr>
        <p:spPr bwMode="auto">
          <a:xfrm>
            <a:off x="1106488" y="698500"/>
            <a:ext cx="4646612"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685800" y="4416425"/>
            <a:ext cx="548640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4" name="Rectangle 6"/>
          <p:cNvSpPr>
            <a:spLocks noGrp="1" noChangeArrowheads="1"/>
          </p:cNvSpPr>
          <p:nvPr>
            <p:ph type="ftr" sz="quarter" idx="4"/>
          </p:nvPr>
        </p:nvSpPr>
        <p:spPr bwMode="auto">
          <a:xfrm>
            <a:off x="0" y="8831263"/>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7655" name="Rectangle 7"/>
          <p:cNvSpPr>
            <a:spLocks noGrp="1" noChangeArrowheads="1"/>
          </p:cNvSpPr>
          <p:nvPr>
            <p:ph type="sldNum" sz="quarter" idx="5"/>
          </p:nvPr>
        </p:nvSpPr>
        <p:spPr bwMode="auto">
          <a:xfrm>
            <a:off x="3884613" y="8831263"/>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0EA98C1-F9BF-452C-BDFE-5DADDA1718BD}" type="slidenum">
              <a:rPr lang="en-US" altLang="en-US"/>
              <a:pPr/>
              <a:t>‹#›</a:t>
            </a:fld>
            <a:endParaRPr lang="en-US" altLang="en-US"/>
          </a:p>
        </p:txBody>
      </p:sp>
    </p:spTree>
    <p:extLst>
      <p:ext uri="{BB962C8B-B14F-4D97-AF65-F5344CB8AC3E}">
        <p14:creationId xmlns:p14="http://schemas.microsoft.com/office/powerpoint/2010/main" val="23471591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1423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93313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5381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7309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88861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07193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1901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486870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1471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5484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80101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 name="Rectangle 52"/>
          <p:cNvSpPr>
            <a:spLocks noChangeArrowheads="1"/>
          </p:cNvSpPr>
          <p:nvPr userDrawn="1"/>
        </p:nvSpPr>
        <p:spPr bwMode="auto">
          <a:xfrm>
            <a:off x="4953000" y="3429000"/>
            <a:ext cx="38862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462" name="Group 438"/>
          <p:cNvGraphicFramePr>
            <a:graphicFrameLocks noGrp="1"/>
          </p:cNvGraphicFramePr>
          <p:nvPr userDrawn="1"/>
        </p:nvGraphicFramePr>
        <p:xfrm>
          <a:off x="152400" y="152400"/>
          <a:ext cx="8839200" cy="670560"/>
        </p:xfrm>
        <a:graphic>
          <a:graphicData uri="http://schemas.openxmlformats.org/drawingml/2006/table">
            <a:tbl>
              <a:tblPr/>
              <a:tblGrid>
                <a:gridCol w="692150"/>
                <a:gridCol w="1844675"/>
                <a:gridCol w="730250"/>
                <a:gridCol w="730250"/>
                <a:gridCol w="998538"/>
                <a:gridCol w="982662"/>
                <a:gridCol w="1630363"/>
                <a:gridCol w="1230312"/>
              </a:tblGrid>
              <a:tr h="3048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POW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Due 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Date submitted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Total points/Grade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85" name="Group 461"/>
          <p:cNvGraphicFramePr>
            <a:graphicFrameLocks noGrp="1"/>
          </p:cNvGraphicFramePr>
          <p:nvPr userDrawn="1"/>
        </p:nvGraphicFramePr>
        <p:xfrm>
          <a:off x="6172200" y="990600"/>
          <a:ext cx="2819400" cy="2651760"/>
        </p:xfrm>
        <a:graphic>
          <a:graphicData uri="http://schemas.openxmlformats.org/drawingml/2006/table">
            <a:tbl>
              <a:tblPr/>
              <a:tblGrid>
                <a:gridCol w="2819400"/>
              </a:tblGrid>
              <a:tr h="609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Please attach all scratch work to your final copy.  All work should be on another sheet of paper.  Always write in COMPLETE sentences!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“Algebra” may not be used as a strategy.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ALL</a:t>
                      </a:r>
                      <a:r>
                        <a:rPr kumimoji="0" lang="en-US" altLang="en-US" sz="1200" b="0" i="0" u="none" strike="noStrike" cap="none" normalizeH="0" baseline="0" smtClean="0">
                          <a:ln>
                            <a:noFill/>
                          </a:ln>
                          <a:solidFill>
                            <a:schemeClr val="tx1"/>
                          </a:solidFill>
                          <a:effectLst/>
                          <a:latin typeface="Times New Roman" pitchFamily="18" charset="0"/>
                        </a:rPr>
                        <a:t> submitted work must be in your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writing or typed on a computer.  You must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be able to explain all work on your POW.</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Remember, the main idea behind these</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problems is </a:t>
                      </a:r>
                      <a:r>
                        <a:rPr kumimoji="0" lang="en-US" altLang="en-US" sz="1200" b="0" i="0" u="sng" strike="noStrike" cap="none" normalizeH="0" baseline="0" smtClean="0">
                          <a:ln>
                            <a:noFill/>
                          </a:ln>
                          <a:solidFill>
                            <a:schemeClr val="tx1"/>
                          </a:solidFill>
                          <a:effectLst/>
                          <a:latin typeface="Times New Roman" pitchFamily="18" charset="0"/>
                        </a:rPr>
                        <a:t>to be able to explain the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sng" strike="noStrike" cap="none" normalizeH="0" baseline="0" smtClean="0">
                          <a:ln>
                            <a:noFill/>
                          </a:ln>
                          <a:solidFill>
                            <a:schemeClr val="tx1"/>
                          </a:solidFill>
                          <a:effectLst/>
                          <a:latin typeface="Times New Roman" pitchFamily="18" charset="0"/>
                        </a:rPr>
                        <a:t>process involved in problem solving</a:t>
                      </a:r>
                      <a:r>
                        <a:rPr kumimoji="0" lang="en-US" altLang="en-US" sz="1200" b="0" i="0" u="none" strike="noStrike" cap="none" normalizeH="0" baseline="0" smtClean="0">
                          <a:ln>
                            <a:noFill/>
                          </a:ln>
                          <a:solidFill>
                            <a:schemeClr val="tx1"/>
                          </a:solidFill>
                          <a:effectLst/>
                          <a:latin typeface="Times New Roman" pitchFamily="18" charset="0"/>
                        </a:rPr>
                        <a:t>, not only to get a “correct answer.”</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71" name="Group 447"/>
          <p:cNvGraphicFramePr>
            <a:graphicFrameLocks noGrp="1"/>
          </p:cNvGraphicFramePr>
          <p:nvPr userDrawn="1"/>
        </p:nvGraphicFramePr>
        <p:xfrm>
          <a:off x="152400" y="2684463"/>
          <a:ext cx="5867400" cy="1051560"/>
        </p:xfrm>
        <a:graphic>
          <a:graphicData uri="http://schemas.openxmlformats.org/drawingml/2006/table">
            <a:tbl>
              <a:tblPr/>
              <a:tblGrid>
                <a:gridCol w="1955800"/>
                <a:gridCol w="1955800"/>
                <a:gridCol w="1955800"/>
              </a:tblGrid>
              <a:tr h="152400">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PROBLEM SOLVING STRATEGIES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127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an organized list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 picture or diagram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look for a pattern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make a table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Brainstorm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Guess and check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Work backwards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it simpler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Act out or use objects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62" name="Group 638"/>
          <p:cNvGraphicFramePr>
            <a:graphicFrameLocks noGrp="1"/>
          </p:cNvGraphicFramePr>
          <p:nvPr userDrawn="1"/>
        </p:nvGraphicFramePr>
        <p:xfrm>
          <a:off x="152400" y="3810000"/>
          <a:ext cx="8839200" cy="2968752"/>
        </p:xfrm>
        <a:graphic>
          <a:graphicData uri="http://schemas.openxmlformats.org/drawingml/2006/table">
            <a:tbl>
              <a:tblPr/>
              <a:tblGrid>
                <a:gridCol w="6477000"/>
                <a:gridCol w="304800"/>
                <a:gridCol w="381000"/>
                <a:gridCol w="304800"/>
                <a:gridCol w="242888"/>
                <a:gridCol w="365125"/>
                <a:gridCol w="366712"/>
                <a:gridCol w="396875"/>
              </a:tblGrid>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1.  STATEMENT:</a:t>
                      </a:r>
                      <a:r>
                        <a:rPr kumimoji="0" lang="en-US" altLang="en-US" sz="1200" b="0" i="0" u="none" strike="noStrike" cap="none" normalizeH="0" baseline="0" smtClean="0">
                          <a:ln>
                            <a:noFill/>
                          </a:ln>
                          <a:solidFill>
                            <a:schemeClr val="tx1"/>
                          </a:solidFill>
                          <a:effectLst/>
                          <a:latin typeface="Times New Roman" pitchFamily="18" charset="0"/>
                        </a:rPr>
                        <a:t>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In your OWN WORDS restate the problem providing enough details to solve the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2.  PROCEDURE: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  Solve the problem, then EXPLAIN step by step how you found the solution.  Provide DETAILS!!!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Show ALL your work, steps, drawings or tables.  Label and organize all work on your final copy.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Name the main strategy that you used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d.  Name one strategy that would not work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11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3.  CONCLUSION:  </a:t>
                      </a:r>
                      <a:r>
                        <a:rPr kumimoji="0" lang="en-US" altLang="en-US" sz="1200" b="0" i="0" u="none" strike="noStrike" cap="none" normalizeH="0" baseline="0" smtClean="0">
                          <a:ln>
                            <a:noFill/>
                          </a:ln>
                          <a:solidFill>
                            <a:schemeClr val="tx1"/>
                          </a:solidFill>
                          <a:effectLst/>
                          <a:latin typeface="Times New Roman" pitchFamily="18" charset="0"/>
                        </a:rPr>
                        <a:t>a.  What is your answer?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Could there be other CORRECT answers to this same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What 6</a:t>
                      </a:r>
                      <a:r>
                        <a:rPr kumimoji="0" lang="en-US" altLang="en-US" sz="1200" b="0" i="0" u="none" strike="noStrike" cap="none" normalizeH="0" baseline="30000" smtClean="0">
                          <a:ln>
                            <a:noFill/>
                          </a:ln>
                          <a:solidFill>
                            <a:schemeClr val="tx1"/>
                          </a:solidFill>
                          <a:effectLst/>
                          <a:latin typeface="Times New Roman" pitchFamily="18" charset="0"/>
                        </a:rPr>
                        <a:t>th</a:t>
                      </a:r>
                      <a:r>
                        <a:rPr kumimoji="0" lang="en-US" altLang="en-US" sz="1200" b="0" i="0" u="none" strike="noStrike" cap="none" normalizeH="0" baseline="0" smtClean="0">
                          <a:ln>
                            <a:noFill/>
                          </a:ln>
                          <a:solidFill>
                            <a:schemeClr val="tx1"/>
                          </a:solidFill>
                          <a:effectLst/>
                          <a:latin typeface="Times New Roman" pitchFamily="18" charset="0"/>
                        </a:rPr>
                        <a:t> grade (or higher) math related concept did this POW teach you or reinforce that can be used for future problems?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152400" y="685800"/>
            <a:ext cx="5867400" cy="1609725"/>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a:t>How many minutes did Ms. Peters, Ms. Moore, and Ms. Weber each travel to get to the skating rink on Saturday?  Ms. Weber came by skateboard, Ms. Peters came by bike, and Ms. Moore came by bus.  It took Ms. Peters twice as long as Ms. Weber to get there.  It took Ms. Moore 10 minutes more than it took both Ms. Peters and Ms. Weber together.  All three skaters together took 64 minutes to get to the rink.</a:t>
            </a:r>
          </a:p>
          <a:p>
            <a:endParaRPr lang="en-US" altLang="en-US" sz="1200"/>
          </a:p>
          <a:p>
            <a:r>
              <a:rPr lang="en-US" altLang="en-US" sz="1200"/>
              <a:t>Algebra may not be used as a strategy.  You should </a:t>
            </a:r>
            <a:r>
              <a:rPr lang="en-US" altLang="en-US" sz="1200" b="1"/>
              <a:t>NOT</a:t>
            </a:r>
            <a:r>
              <a:rPr lang="en-US" altLang="en-US" sz="1200"/>
              <a:t> solve this problem using variables and equations.</a:t>
            </a:r>
          </a:p>
        </p:txBody>
      </p:sp>
      <p:sp>
        <p:nvSpPr>
          <p:cNvPr id="33795" name="Text Box 3"/>
          <p:cNvSpPr txBox="1">
            <a:spLocks noChangeArrowheads="1"/>
          </p:cNvSpPr>
          <p:nvPr/>
        </p:nvSpPr>
        <p:spPr bwMode="auto">
          <a:xfrm>
            <a:off x="3403600" y="165100"/>
            <a:ext cx="7604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Comp - 8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5248</TotalTime>
  <Words>122</Words>
  <Application>Microsoft Office PowerPoint</Application>
  <PresentationFormat>On-screen Show (4:3)</PresentationFormat>
  <Paragraphs>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Lance Mangham</dc:creator>
  <cp:lastModifiedBy>Lance</cp:lastModifiedBy>
  <cp:revision>87</cp:revision>
  <cp:lastPrinted>2001-04-26T02:59:36Z</cp:lastPrinted>
  <dcterms:created xsi:type="dcterms:W3CDTF">2000-09-03T02:04:07Z</dcterms:created>
  <dcterms:modified xsi:type="dcterms:W3CDTF">2014-05-03T21:22:02Z</dcterms:modified>
</cp:coreProperties>
</file>